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1"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0" r:id="rId52"/>
    <p:sldId id="311"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0" d="100"/>
          <a:sy n="100" d="100"/>
        </p:scale>
        <p:origin x="-21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FDC5A08B-9AAA-49FF-ABB7-EB72276D2608}" type="datetimeFigureOut">
              <a:rPr lang="en-US" smtClean="0"/>
              <a:pPr/>
              <a:t>6/4/2013</a:t>
            </a:fld>
            <a:endParaRPr lang="en-US"/>
          </a:p>
        </p:txBody>
      </p:sp>
      <p:sp>
        <p:nvSpPr>
          <p:cNvPr id="16" name="Slide Number Placeholder 15"/>
          <p:cNvSpPr>
            <a:spLocks noGrp="1"/>
          </p:cNvSpPr>
          <p:nvPr>
            <p:ph type="sldNum" sz="quarter" idx="11"/>
          </p:nvPr>
        </p:nvSpPr>
        <p:spPr/>
        <p:txBody>
          <a:bodyPr/>
          <a:lstStyle/>
          <a:p>
            <a:fld id="{2DE8DAD6-DB03-49CF-82B6-0768178CC83D}"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C5A08B-9AAA-49FF-ABB7-EB72276D2608}" type="datetimeFigureOut">
              <a:rPr lang="en-US" smtClean="0"/>
              <a:pPr/>
              <a:t>6/4/2013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E8DAD6-DB03-49CF-82B6-0768178CC8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C5A08B-9AAA-49FF-ABB7-EB72276D2608}" type="datetimeFigureOut">
              <a:rPr lang="en-US" smtClean="0"/>
              <a:pPr/>
              <a:t>6/4/2013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E8DAD6-DB03-49CF-82B6-0768178CC8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FDC5A08B-9AAA-49FF-ABB7-EB72276D2608}" type="datetimeFigureOut">
              <a:rPr lang="en-US" smtClean="0"/>
              <a:pPr/>
              <a:t>6/4/2013</a:t>
            </a:fld>
            <a:endParaRPr lang="en-US"/>
          </a:p>
        </p:txBody>
      </p:sp>
      <p:sp>
        <p:nvSpPr>
          <p:cNvPr id="15" name="Slide Number Placeholder 14"/>
          <p:cNvSpPr>
            <a:spLocks noGrp="1"/>
          </p:cNvSpPr>
          <p:nvPr>
            <p:ph type="sldNum" sz="quarter" idx="15"/>
          </p:nvPr>
        </p:nvSpPr>
        <p:spPr/>
        <p:txBody>
          <a:bodyPr/>
          <a:lstStyle>
            <a:lvl1pPr algn="ctr">
              <a:defRPr/>
            </a:lvl1pPr>
          </a:lstStyle>
          <a:p>
            <a:fld id="{2DE8DAD6-DB03-49CF-82B6-0768178CC83D}"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DC5A08B-9AAA-49FF-ABB7-EB72276D2608}" type="datetimeFigureOut">
              <a:rPr lang="en-US" smtClean="0"/>
              <a:pPr/>
              <a:t>6/4/2013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E8DAD6-DB03-49CF-82B6-0768178CC83D}"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DC5A08B-9AAA-49FF-ABB7-EB72276D2608}" type="datetimeFigureOut">
              <a:rPr lang="en-US" smtClean="0"/>
              <a:pPr/>
              <a:t>6/4/2013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E8DAD6-DB03-49CF-82B6-0768178CC83D}"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2DE8DAD6-DB03-49CF-82B6-0768178CC83D}"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FDC5A08B-9AAA-49FF-ABB7-EB72276D2608}" type="datetimeFigureOut">
              <a:rPr lang="en-US" smtClean="0"/>
              <a:pPr/>
              <a:t>6/4/2013</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C5A08B-9AAA-49FF-ABB7-EB72276D2608}" type="datetimeFigureOut">
              <a:rPr lang="en-US" smtClean="0"/>
              <a:pPr/>
              <a:t>6/4/2013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E8DAD6-DB03-49CF-82B6-0768178CC83D}"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C5A08B-9AAA-49FF-ABB7-EB72276D2608}" type="datetimeFigureOut">
              <a:rPr lang="en-US" smtClean="0"/>
              <a:pPr/>
              <a:t>6/4/2013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E8DAD6-DB03-49CF-82B6-0768178CC8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FDC5A08B-9AAA-49FF-ABB7-EB72276D2608}" type="datetimeFigureOut">
              <a:rPr lang="en-US" smtClean="0"/>
              <a:pPr/>
              <a:t>6/4/2013</a:t>
            </a:fld>
            <a:endParaRPr lang="en-US"/>
          </a:p>
        </p:txBody>
      </p:sp>
      <p:sp>
        <p:nvSpPr>
          <p:cNvPr id="9" name="Slide Number Placeholder 8"/>
          <p:cNvSpPr>
            <a:spLocks noGrp="1"/>
          </p:cNvSpPr>
          <p:nvPr>
            <p:ph type="sldNum" sz="quarter" idx="15"/>
          </p:nvPr>
        </p:nvSpPr>
        <p:spPr/>
        <p:txBody>
          <a:bodyPr/>
          <a:lstStyle/>
          <a:p>
            <a:fld id="{2DE8DAD6-DB03-49CF-82B6-0768178CC83D}"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FDC5A08B-9AAA-49FF-ABB7-EB72276D2608}" type="datetimeFigureOut">
              <a:rPr lang="en-US" smtClean="0"/>
              <a:pPr/>
              <a:t>6/4/2013</a:t>
            </a:fld>
            <a:endParaRPr lang="en-US"/>
          </a:p>
        </p:txBody>
      </p:sp>
      <p:sp>
        <p:nvSpPr>
          <p:cNvPr id="9" name="Slide Number Placeholder 8"/>
          <p:cNvSpPr>
            <a:spLocks noGrp="1"/>
          </p:cNvSpPr>
          <p:nvPr>
            <p:ph type="sldNum" sz="quarter" idx="11"/>
          </p:nvPr>
        </p:nvSpPr>
        <p:spPr/>
        <p:txBody>
          <a:bodyPr/>
          <a:lstStyle/>
          <a:p>
            <a:fld id="{2DE8DAD6-DB03-49CF-82B6-0768178CC83D}"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FDC5A08B-9AAA-49FF-ABB7-EB72276D2608}" type="datetimeFigureOut">
              <a:rPr lang="en-US" smtClean="0"/>
              <a:pPr/>
              <a:t>6/4/2013</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2DE8DAD6-DB03-49CF-82B6-0768178CC83D}"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Final Exam Review</a:t>
            </a:r>
          </a:p>
          <a:p>
            <a:r>
              <a:rPr lang="en-US" dirty="0" smtClean="0"/>
              <a:t>2013</a:t>
            </a:r>
            <a:endParaRPr lang="en-US" dirty="0"/>
          </a:p>
        </p:txBody>
      </p:sp>
      <p:sp>
        <p:nvSpPr>
          <p:cNvPr id="2" name="Title 1"/>
          <p:cNvSpPr>
            <a:spLocks noGrp="1"/>
          </p:cNvSpPr>
          <p:nvPr>
            <p:ph type="ctrTitle"/>
          </p:nvPr>
        </p:nvSpPr>
        <p:spPr/>
        <p:txBody>
          <a:bodyPr/>
          <a:lstStyle/>
          <a:p>
            <a:r>
              <a:rPr lang="en-US" dirty="0" smtClean="0"/>
              <a:t>Computer Applications 1</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211762"/>
          </a:xfrm>
        </p:spPr>
        <p:txBody>
          <a:bodyPr>
            <a:normAutofit/>
          </a:bodyPr>
          <a:lstStyle/>
          <a:p>
            <a:r>
              <a:rPr lang="en-US" dirty="0"/>
              <a:t>The non-physical components of a computer system, including the programs, are called </a:t>
            </a:r>
            <a:r>
              <a:rPr lang="en-US" b="1" i="1" dirty="0" smtClean="0"/>
              <a:t>___________</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83162"/>
          </a:xfrm>
        </p:spPr>
        <p:txBody>
          <a:bodyPr>
            <a:normAutofit/>
          </a:bodyPr>
          <a:lstStyle/>
          <a:p>
            <a:pPr lvl="0"/>
            <a:r>
              <a:rPr lang="en-US" dirty="0"/>
              <a:t>Identify the picture of the </a:t>
            </a:r>
            <a:r>
              <a:rPr lang="en-US" b="1" i="1" dirty="0"/>
              <a:t>Print Preview</a:t>
            </a:r>
            <a:r>
              <a:rPr lang="en-US" i="1" dirty="0"/>
              <a:t> </a:t>
            </a:r>
            <a:r>
              <a:rPr lang="en-US" dirty="0"/>
              <a:t>icon (Office Button&gt;Print&gt;Print Preview)</a:t>
            </a:r>
            <a:br>
              <a:rPr lang="en-US" dirty="0"/>
            </a:b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211762"/>
          </a:xfrm>
        </p:spPr>
        <p:txBody>
          <a:bodyPr>
            <a:normAutofit/>
          </a:bodyPr>
          <a:lstStyle/>
          <a:p>
            <a:pPr lvl="0"/>
            <a:r>
              <a:rPr lang="en-US" dirty="0"/>
              <a:t>Recognize screen prints of </a:t>
            </a:r>
            <a:r>
              <a:rPr lang="en-US" b="1" i="1" dirty="0"/>
              <a:t>Word</a:t>
            </a:r>
            <a:r>
              <a:rPr lang="en-US" b="1" dirty="0"/>
              <a:t>, </a:t>
            </a:r>
            <a:r>
              <a:rPr lang="en-US" b="1" i="1" dirty="0"/>
              <a:t>Excel</a:t>
            </a:r>
            <a:r>
              <a:rPr lang="en-US" b="1" dirty="0"/>
              <a:t> and </a:t>
            </a:r>
            <a:r>
              <a:rPr lang="en-US" b="1" i="1" dirty="0"/>
              <a:t>PowerPoint</a:t>
            </a:r>
            <a:r>
              <a:rPr lang="en-US" dirty="0"/>
              <a:t> application software screens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83162"/>
          </a:xfrm>
        </p:spPr>
        <p:txBody>
          <a:bodyPr>
            <a:normAutofit/>
          </a:bodyPr>
          <a:lstStyle/>
          <a:p>
            <a:pPr lvl="0"/>
            <a:r>
              <a:rPr lang="en-US" dirty="0"/>
              <a:t>Identify the picture of the </a:t>
            </a:r>
            <a:r>
              <a:rPr lang="en-US" b="1" i="1" dirty="0"/>
              <a:t>Undo</a:t>
            </a:r>
            <a:r>
              <a:rPr lang="en-US" dirty="0"/>
              <a:t> icon (Quick Access toolbar)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364162"/>
          </a:xfrm>
        </p:spPr>
        <p:txBody>
          <a:bodyPr>
            <a:normAutofit/>
          </a:bodyPr>
          <a:lstStyle/>
          <a:p>
            <a:pPr lvl="0"/>
            <a:r>
              <a:rPr lang="en-US" dirty="0"/>
              <a:t>Identify the picture of the </a:t>
            </a:r>
            <a:r>
              <a:rPr lang="en-US" b="1" i="1" dirty="0"/>
              <a:t>Columns</a:t>
            </a:r>
            <a:r>
              <a:rPr lang="en-US" i="1" dirty="0"/>
              <a:t> </a:t>
            </a:r>
            <a:r>
              <a:rPr lang="en-US" dirty="0"/>
              <a:t>icon (Page Layout tab, Page Setup group)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83162"/>
          </a:xfrm>
        </p:spPr>
        <p:txBody>
          <a:bodyPr>
            <a:normAutofit/>
          </a:bodyPr>
          <a:lstStyle/>
          <a:p>
            <a:pPr lvl="0"/>
            <a:r>
              <a:rPr lang="en-US" dirty="0" smtClean="0"/>
              <a:t>Identify the </a:t>
            </a:r>
            <a:r>
              <a:rPr lang="en-US" b="1" i="1" dirty="0" smtClean="0"/>
              <a:t>Show/Hide paragraph</a:t>
            </a:r>
            <a:r>
              <a:rPr lang="en-US" dirty="0" smtClean="0"/>
              <a:t> icon (Home tab, Paragraph group)</a:t>
            </a:r>
            <a:br>
              <a:rPr lang="en-US" dirty="0" smtClean="0"/>
            </a:b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364162"/>
          </a:xfrm>
        </p:spPr>
        <p:txBody>
          <a:bodyPr>
            <a:normAutofit/>
          </a:bodyPr>
          <a:lstStyle/>
          <a:p>
            <a:pPr lvl="0"/>
            <a:r>
              <a:rPr lang="en-US" dirty="0" smtClean="0"/>
              <a:t>Identify the picture of the icon for </a:t>
            </a:r>
            <a:r>
              <a:rPr lang="en-US" b="1" i="1" dirty="0" smtClean="0"/>
              <a:t>Text Wrapping</a:t>
            </a:r>
            <a:r>
              <a:rPr lang="en-US" i="1" dirty="0" smtClean="0"/>
              <a:t> </a:t>
            </a:r>
            <a:r>
              <a:rPr lang="en-US" dirty="0" smtClean="0"/>
              <a:t>(Page Layout tab, Arrange group)</a:t>
            </a:r>
            <a:br>
              <a:rPr lang="en-US" dirty="0" smtClean="0"/>
            </a:b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364162"/>
          </a:xfrm>
        </p:spPr>
        <p:txBody>
          <a:bodyPr>
            <a:normAutofit/>
          </a:bodyPr>
          <a:lstStyle/>
          <a:p>
            <a:pPr lvl="0"/>
            <a:r>
              <a:rPr lang="en-US" dirty="0" smtClean="0"/>
              <a:t>Identify the picture of the icon to </a:t>
            </a:r>
            <a:r>
              <a:rPr lang="en-US" b="1" i="1" dirty="0" smtClean="0"/>
              <a:t>Insert ClipArt</a:t>
            </a:r>
            <a:r>
              <a:rPr lang="en-US" i="1" dirty="0" smtClean="0"/>
              <a:t> </a:t>
            </a:r>
            <a:r>
              <a:rPr lang="en-US" dirty="0" smtClean="0"/>
              <a:t>(Insert tab, Illustrations group)</a:t>
            </a:r>
            <a:br>
              <a:rPr lang="en-US" dirty="0" smtClean="0"/>
            </a:b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normAutofit/>
          </a:bodyPr>
          <a:lstStyle/>
          <a:p>
            <a:pPr lvl="0"/>
            <a:r>
              <a:rPr lang="en-US" dirty="0" smtClean="0"/>
              <a:t>Identify the picture of the icon for </a:t>
            </a:r>
            <a:r>
              <a:rPr lang="en-US" b="1" i="1" dirty="0" smtClean="0"/>
              <a:t>Outside Borders</a:t>
            </a:r>
            <a:r>
              <a:rPr lang="en-US" i="1" dirty="0" smtClean="0"/>
              <a:t> </a:t>
            </a:r>
            <a:r>
              <a:rPr lang="en-US" dirty="0" smtClean="0"/>
              <a:t>(Home tab, Paragraph group, drop down arrow for Bottom border)</a:t>
            </a:r>
            <a:br>
              <a:rPr lang="en-US" dirty="0" smtClean="0"/>
            </a:b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1362"/>
          </a:xfrm>
        </p:spPr>
        <p:txBody>
          <a:bodyPr>
            <a:normAutofit/>
          </a:bodyPr>
          <a:lstStyle/>
          <a:p>
            <a:pPr lvl="0"/>
            <a:r>
              <a:rPr lang="en-US" dirty="0" smtClean="0"/>
              <a:t>Identify the picture of the icon for </a:t>
            </a:r>
            <a:r>
              <a:rPr lang="en-US" b="1" i="1" dirty="0" smtClean="0"/>
              <a:t>Font Color</a:t>
            </a:r>
            <a:r>
              <a:rPr lang="en-US" dirty="0" smtClean="0"/>
              <a:t> (Home tab, Font group)</a:t>
            </a:r>
            <a:br>
              <a:rPr lang="en-US" dirty="0" smtClean="0"/>
            </a:b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840162"/>
          </a:xfrm>
        </p:spPr>
        <p:txBody>
          <a:bodyPr/>
          <a:lstStyle/>
          <a:p>
            <a:r>
              <a:rPr lang="en-US" dirty="0" smtClean="0"/>
              <a:t>A ______ is a personal computer </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normAutofit/>
          </a:bodyPr>
          <a:lstStyle/>
          <a:p>
            <a:pPr lvl="0"/>
            <a:r>
              <a:rPr lang="en-US" dirty="0" smtClean="0"/>
              <a:t>When I want to find the smallest number in a row or column, I would choose </a:t>
            </a:r>
            <a:r>
              <a:rPr lang="en-US" dirty="0" smtClean="0"/>
              <a:t>_____</a:t>
            </a:r>
            <a:r>
              <a:rPr lang="en-US" dirty="0" smtClean="0"/>
              <a:t/>
            </a:r>
            <a:br>
              <a:rPr lang="en-US" dirty="0" smtClean="0"/>
            </a:b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92762"/>
          </a:xfrm>
        </p:spPr>
        <p:txBody>
          <a:bodyPr>
            <a:normAutofit/>
          </a:bodyPr>
          <a:lstStyle/>
          <a:p>
            <a:pPr lvl="0"/>
            <a:r>
              <a:rPr lang="en-US" dirty="0" smtClean="0"/>
              <a:t>The </a:t>
            </a:r>
            <a:r>
              <a:rPr lang="en-US" b="1" i="1" dirty="0" smtClean="0"/>
              <a:t>_________</a:t>
            </a:r>
            <a:r>
              <a:rPr lang="en-US" i="1" dirty="0" smtClean="0"/>
              <a:t> </a:t>
            </a:r>
            <a:r>
              <a:rPr lang="en-US" dirty="0" smtClean="0"/>
              <a:t>button can be used to automatically add up a column or row of numbers.</a:t>
            </a:r>
            <a:br>
              <a:rPr lang="en-US" dirty="0" smtClean="0"/>
            </a:b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1362"/>
          </a:xfrm>
        </p:spPr>
        <p:txBody>
          <a:bodyPr>
            <a:normAutofit/>
          </a:bodyPr>
          <a:lstStyle/>
          <a:p>
            <a:pPr lvl="0"/>
            <a:r>
              <a:rPr lang="en-US" dirty="0" smtClean="0"/>
              <a:t>Name the </a:t>
            </a:r>
            <a:r>
              <a:rPr lang="en-US" b="1" i="1" dirty="0" smtClean="0"/>
              <a:t>cell address</a:t>
            </a:r>
            <a:r>
              <a:rPr lang="en-US" dirty="0" smtClean="0"/>
              <a:t> (column and row) of a cell in an Excel worksheet</a:t>
            </a:r>
            <a:br>
              <a:rPr lang="en-US" dirty="0" smtClean="0"/>
            </a:b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5162"/>
          </a:xfrm>
        </p:spPr>
        <p:txBody>
          <a:bodyPr>
            <a:normAutofit/>
          </a:bodyPr>
          <a:lstStyle/>
          <a:p>
            <a:pPr lvl="0"/>
            <a:r>
              <a:rPr lang="en-US" b="1" i="1" dirty="0" smtClean="0"/>
              <a:t>_______________</a:t>
            </a:r>
            <a:r>
              <a:rPr lang="en-US" dirty="0" smtClean="0"/>
              <a:t>adds </a:t>
            </a:r>
            <a:r>
              <a:rPr lang="en-US" dirty="0" smtClean="0"/>
              <a:t>the cells together (in a row or column) and divides them by the total number of cells.</a:t>
            </a:r>
            <a:br>
              <a:rPr lang="en-US" dirty="0" smtClean="0"/>
            </a:b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68962"/>
          </a:xfrm>
        </p:spPr>
        <p:txBody>
          <a:bodyPr>
            <a:normAutofit/>
          </a:bodyPr>
          <a:lstStyle/>
          <a:p>
            <a:pPr lvl="0"/>
            <a:r>
              <a:rPr lang="en-US" dirty="0" smtClean="0"/>
              <a:t>The "fill down" and "fill right" commands in an Excel Spreadsheet </a:t>
            </a:r>
            <a:r>
              <a:rPr lang="en-US" b="1" i="1" dirty="0" smtClean="0"/>
              <a:t>____________________________.</a:t>
            </a:r>
            <a:r>
              <a:rPr lang="en-US" dirty="0" smtClean="0"/>
              <a:t/>
            </a:r>
            <a:br>
              <a:rPr lang="en-US" dirty="0" smtClean="0"/>
            </a:b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68962"/>
          </a:xfrm>
        </p:spPr>
        <p:txBody>
          <a:bodyPr>
            <a:normAutofit/>
          </a:bodyPr>
          <a:lstStyle/>
          <a:p>
            <a:pPr lvl="0"/>
            <a:r>
              <a:rPr lang="en-US" dirty="0" smtClean="0"/>
              <a:t>Identify the following items in an Excel worksheet: </a:t>
            </a:r>
            <a:r>
              <a:rPr lang="en-US" b="1" dirty="0" smtClean="0"/>
              <a:t>Row Heading, Active Cell, Name Box, Formula Bar, Column Heading</a:t>
            </a:r>
            <a:r>
              <a:rPr lang="en-US" dirty="0" smtClean="0"/>
              <a:t/>
            </a:r>
            <a:br>
              <a:rPr lang="en-US" dirty="0" smtClean="0"/>
            </a:b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1362"/>
          </a:xfrm>
        </p:spPr>
        <p:txBody>
          <a:bodyPr>
            <a:normAutofit/>
          </a:bodyPr>
          <a:lstStyle/>
          <a:p>
            <a:pPr lvl="0"/>
            <a:r>
              <a:rPr lang="en-US" dirty="0" smtClean="0"/>
              <a:t>I want to add cells value from C5 to C70, and show output of this addition in cell A3.  I should write in cell A3:  </a:t>
            </a:r>
            <a:r>
              <a:rPr lang="en-US" b="1" i="1" dirty="0" smtClean="0"/>
              <a:t>______________.</a:t>
            </a:r>
            <a:r>
              <a:rPr lang="en-US" dirty="0" smtClean="0"/>
              <a:t/>
            </a:r>
            <a:br>
              <a:rPr lang="en-US" dirty="0" smtClean="0"/>
            </a:b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normAutofit/>
          </a:bodyPr>
          <a:lstStyle/>
          <a:p>
            <a:pPr lvl="0"/>
            <a:r>
              <a:rPr lang="en-US" dirty="0" smtClean="0"/>
              <a:t>The </a:t>
            </a:r>
            <a:r>
              <a:rPr lang="en-US" b="1" i="1" dirty="0" smtClean="0"/>
              <a:t>__</a:t>
            </a:r>
            <a:r>
              <a:rPr lang="en-US" dirty="0" smtClean="0"/>
              <a:t> </a:t>
            </a:r>
            <a:r>
              <a:rPr lang="en-US" dirty="0" smtClean="0"/>
              <a:t>sign in Excel represents the action of multiplication.</a:t>
            </a:r>
            <a:br>
              <a:rPr lang="en-US" dirty="0" smtClean="0"/>
            </a:b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normAutofit/>
          </a:bodyPr>
          <a:lstStyle/>
          <a:p>
            <a:pPr lvl="0"/>
            <a:r>
              <a:rPr lang="en-US" dirty="0" smtClean="0"/>
              <a:t>Suppose that the value in B3 is equal to 12 and the value of C3 is 3.  Which of the following formulas would display the value of 3?  The formula </a:t>
            </a:r>
            <a:r>
              <a:rPr lang="en-US" b="1" i="1" u="sng" dirty="0" smtClean="0"/>
              <a:t>=B3/(C3+1)</a:t>
            </a:r>
            <a:r>
              <a:rPr lang="en-US" u="sng" dirty="0" smtClean="0"/>
              <a:t> </a:t>
            </a:r>
            <a:r>
              <a:rPr lang="en-US" dirty="0" smtClean="0"/>
              <a:t>would </a:t>
            </a:r>
            <a:r>
              <a:rPr lang="en-US" dirty="0" smtClean="0"/>
              <a:t>display the value of 3.</a:t>
            </a:r>
            <a:br>
              <a:rPr lang="en-US" dirty="0" smtClean="0"/>
            </a:b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5162"/>
          </a:xfrm>
        </p:spPr>
        <p:txBody>
          <a:bodyPr>
            <a:normAutofit/>
          </a:bodyPr>
          <a:lstStyle/>
          <a:p>
            <a:pPr lvl="0"/>
            <a:r>
              <a:rPr lang="en-US" dirty="0" smtClean="0"/>
              <a:t>Suppose that the value in B3 is equal to 3 and value in C3 is 4.  Which of the following formulas would display the value of 24?  The formula </a:t>
            </a:r>
            <a:r>
              <a:rPr lang="en-US" b="1" i="1" u="sng" dirty="0" smtClean="0"/>
              <a:t>=</a:t>
            </a:r>
            <a:r>
              <a:rPr lang="en-US" b="1" i="1" u="sng" dirty="0" smtClean="0"/>
              <a:t>B3*(C3+4)</a:t>
            </a:r>
            <a:r>
              <a:rPr lang="en-US" u="sng" dirty="0" smtClean="0"/>
              <a:t> </a:t>
            </a:r>
            <a:r>
              <a:rPr lang="en-US" dirty="0" smtClean="0"/>
              <a:t>would </a:t>
            </a:r>
            <a:r>
              <a:rPr lang="en-US" dirty="0" smtClean="0"/>
              <a:t>display the value of 24.</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221162"/>
          </a:xfrm>
        </p:spPr>
        <p:txBody>
          <a:bodyPr>
            <a:normAutofit/>
          </a:bodyPr>
          <a:lstStyle/>
          <a:p>
            <a:r>
              <a:rPr lang="en-US" dirty="0"/>
              <a:t>The physical components of a computer is named </a:t>
            </a:r>
            <a:r>
              <a:rPr lang="en-US" dirty="0" smtClean="0"/>
              <a:t>the _______ </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16562"/>
          </a:xfrm>
        </p:spPr>
        <p:txBody>
          <a:bodyPr>
            <a:normAutofit/>
          </a:bodyPr>
          <a:lstStyle/>
          <a:p>
            <a:pPr lvl="0"/>
            <a:r>
              <a:rPr lang="en-US" dirty="0" smtClean="0"/>
              <a:t>Double-clicking the column line to the right of a column activates the </a:t>
            </a:r>
            <a:r>
              <a:rPr lang="en-US" b="1" i="1" dirty="0" smtClean="0"/>
              <a:t>_________</a:t>
            </a:r>
            <a:r>
              <a:rPr lang="en-US" b="1" dirty="0" smtClean="0"/>
              <a:t> </a:t>
            </a:r>
            <a:r>
              <a:rPr lang="en-US" dirty="0" smtClean="0"/>
              <a:t>feature for the column.</a:t>
            </a:r>
            <a:br>
              <a:rPr lang="en-US" dirty="0" smtClean="0"/>
            </a:b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68962"/>
          </a:xfrm>
        </p:spPr>
        <p:txBody>
          <a:bodyPr>
            <a:normAutofit/>
          </a:bodyPr>
          <a:lstStyle/>
          <a:p>
            <a:pPr lvl="0"/>
            <a:r>
              <a:rPr lang="en-US" b="1" i="1" u="sng" dirty="0" smtClean="0"/>
              <a:t>$5,555.55</a:t>
            </a:r>
            <a:r>
              <a:rPr lang="en-US" u="sng" dirty="0" smtClean="0"/>
              <a:t> </a:t>
            </a:r>
            <a:r>
              <a:rPr lang="en-US" dirty="0" smtClean="0"/>
              <a:t>is an example of the accounting number format.</a:t>
            </a:r>
            <a:br>
              <a:rPr lang="en-US" dirty="0" smtClean="0"/>
            </a:b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5162"/>
          </a:xfrm>
        </p:spPr>
        <p:txBody>
          <a:bodyPr>
            <a:normAutofit/>
          </a:bodyPr>
          <a:lstStyle/>
          <a:p>
            <a:r>
              <a:rPr lang="en-US" dirty="0" smtClean="0"/>
              <a:t>A series of number signs (#####) appearing in a cell indicates that the data is wider than the column</a:t>
            </a:r>
            <a:r>
              <a:rPr lang="en-US" dirty="0" smtClean="0"/>
              <a:t>.</a:t>
            </a:r>
            <a:br>
              <a:rPr lang="en-US" dirty="0" smtClean="0"/>
            </a:br>
            <a:r>
              <a:rPr lang="en-US" b="1" i="1" dirty="0" smtClean="0"/>
              <a:t>True</a:t>
            </a:r>
            <a:r>
              <a:rPr lang="en-US" dirty="0" smtClean="0"/>
              <a:t> </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16562"/>
          </a:xfrm>
        </p:spPr>
        <p:txBody>
          <a:bodyPr>
            <a:normAutofit/>
          </a:bodyPr>
          <a:lstStyle/>
          <a:p>
            <a:r>
              <a:rPr lang="en-US" dirty="0" smtClean="0"/>
              <a:t>The Merge and Center button will combine several cells into one cell and place the text in the middle of the merged cell. </a:t>
            </a:r>
            <a:r>
              <a:rPr lang="en-US" dirty="0" smtClean="0"/>
              <a:t/>
            </a:r>
            <a:br>
              <a:rPr lang="en-US" dirty="0" smtClean="0"/>
            </a:br>
            <a:r>
              <a:rPr lang="en-US" b="1" i="1" dirty="0" smtClean="0"/>
              <a:t>True</a:t>
            </a:r>
            <a:endParaRPr lang="en-US" b="1" i="1"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5162"/>
          </a:xfrm>
        </p:spPr>
        <p:txBody>
          <a:bodyPr>
            <a:normAutofit/>
          </a:bodyPr>
          <a:lstStyle/>
          <a:p>
            <a:r>
              <a:rPr lang="en-US" dirty="0" smtClean="0"/>
              <a:t>You use formulas in Excel to perform calculations such as adding, multiplying, and averaging</a:t>
            </a:r>
            <a:r>
              <a:rPr lang="en-US" dirty="0" smtClean="0"/>
              <a:t>.</a:t>
            </a:r>
            <a:br>
              <a:rPr lang="en-US" dirty="0" smtClean="0"/>
            </a:br>
            <a:r>
              <a:rPr lang="en-US" b="1" i="1" dirty="0" smtClean="0"/>
              <a:t>True</a:t>
            </a:r>
            <a:endParaRPr lang="en-US" b="1" i="1"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83162"/>
          </a:xfrm>
        </p:spPr>
        <p:txBody>
          <a:bodyPr>
            <a:normAutofit/>
          </a:bodyPr>
          <a:lstStyle/>
          <a:p>
            <a:r>
              <a:rPr lang="en-US" dirty="0" smtClean="0"/>
              <a:t>The Comma Style format includes a dollar </a:t>
            </a:r>
            <a:r>
              <a:rPr lang="en-US" dirty="0" smtClean="0"/>
              <a:t>sign.</a:t>
            </a:r>
            <a:br>
              <a:rPr lang="en-US" dirty="0" smtClean="0"/>
            </a:br>
            <a:r>
              <a:rPr lang="en-US" b="1" i="1" dirty="0" smtClean="0"/>
              <a:t>False</a:t>
            </a:r>
            <a:endParaRPr lang="en-US" b="1" i="1"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364162"/>
          </a:xfrm>
        </p:spPr>
        <p:txBody>
          <a:bodyPr>
            <a:normAutofit/>
          </a:bodyPr>
          <a:lstStyle/>
          <a:p>
            <a:r>
              <a:rPr lang="en-US" dirty="0" smtClean="0"/>
              <a:t>In Excel, the electronic spreadsheet you work in is called a </a:t>
            </a:r>
            <a:r>
              <a:rPr lang="en-US" b="1" i="1" dirty="0" smtClean="0"/>
              <a:t>__________.</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16562"/>
          </a:xfrm>
        </p:spPr>
        <p:txBody>
          <a:bodyPr>
            <a:normAutofit/>
          </a:bodyPr>
          <a:lstStyle/>
          <a:p>
            <a:pPr lvl="0"/>
            <a:r>
              <a:rPr lang="en-US" dirty="0" smtClean="0"/>
              <a:t>All Excel formulas begin with </a:t>
            </a:r>
            <a:r>
              <a:rPr lang="en-US" b="1" i="1" dirty="0" smtClean="0"/>
              <a:t>__________.</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normAutofit/>
          </a:bodyPr>
          <a:lstStyle/>
          <a:p>
            <a:pPr lvl="0"/>
            <a:r>
              <a:rPr lang="en-US" dirty="0" smtClean="0"/>
              <a:t>Press </a:t>
            </a:r>
            <a:r>
              <a:rPr lang="en-US" b="1" i="1" dirty="0" smtClean="0"/>
              <a:t>__________</a:t>
            </a:r>
            <a:r>
              <a:rPr lang="en-US" dirty="0" smtClean="0"/>
              <a:t>to </a:t>
            </a:r>
            <a:r>
              <a:rPr lang="en-US" dirty="0" smtClean="0"/>
              <a:t>quickly jump to the first cell in a worksheet.</a:t>
            </a:r>
            <a:br>
              <a:rPr lang="en-US" dirty="0" smtClean="0"/>
            </a:b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35562"/>
          </a:xfrm>
        </p:spPr>
        <p:txBody>
          <a:bodyPr>
            <a:normAutofit/>
          </a:bodyPr>
          <a:lstStyle/>
          <a:p>
            <a:r>
              <a:rPr lang="en-US" dirty="0" smtClean="0"/>
              <a:t>Possible paper orientations for printing a worksheet are landscape and </a:t>
            </a:r>
            <a:r>
              <a:rPr lang="en-US" b="1" i="1" dirty="0" smtClean="0"/>
              <a:t>_________.</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30762"/>
          </a:xfrm>
        </p:spPr>
        <p:txBody>
          <a:bodyPr>
            <a:normAutofit/>
          </a:bodyPr>
          <a:lstStyle/>
          <a:p>
            <a:pPr lvl="0"/>
            <a:r>
              <a:rPr lang="en-US" dirty="0" smtClean="0"/>
              <a:t>______________are </a:t>
            </a:r>
            <a:r>
              <a:rPr lang="en-US" dirty="0"/>
              <a:t>additional components the computer needs to accomplish input, output and storage functions.</a:t>
            </a:r>
            <a:br>
              <a:rPr lang="en-US" dirty="0"/>
            </a:b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059362"/>
          </a:xfrm>
        </p:spPr>
        <p:txBody>
          <a:bodyPr/>
          <a:lstStyle/>
          <a:p>
            <a:r>
              <a:rPr lang="en-US" dirty="0" smtClean="0"/>
              <a:t>The Excel operator for division is</a:t>
            </a:r>
            <a:r>
              <a:rPr lang="en-US" b="1" dirty="0" smtClean="0"/>
              <a:t> </a:t>
            </a:r>
            <a:r>
              <a:rPr lang="en-US" b="1" i="1" dirty="0" smtClean="0"/>
              <a:t>__</a:t>
            </a:r>
            <a:r>
              <a:rPr lang="en-US" i="1" dirty="0" smtClean="0"/>
              <a:t>.</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5162"/>
          </a:xfrm>
        </p:spPr>
        <p:txBody>
          <a:bodyPr>
            <a:normAutofit/>
          </a:bodyPr>
          <a:lstStyle/>
          <a:p>
            <a:pPr lvl="0"/>
            <a:r>
              <a:rPr lang="en-US" dirty="0" smtClean="0"/>
              <a:t>The</a:t>
            </a:r>
            <a:r>
              <a:rPr lang="en-US" i="1" dirty="0" smtClean="0"/>
              <a:t> </a:t>
            </a:r>
            <a:r>
              <a:rPr lang="en-US" b="1" i="1" dirty="0" smtClean="0"/>
              <a:t>____</a:t>
            </a:r>
            <a:r>
              <a:rPr lang="en-US" dirty="0" smtClean="0"/>
              <a:t>sign </a:t>
            </a:r>
            <a:r>
              <a:rPr lang="en-US" dirty="0" smtClean="0"/>
              <a:t>is the sign you use to create an absolute cell </a:t>
            </a:r>
            <a:r>
              <a:rPr lang="en-US" dirty="0" smtClean="0"/>
              <a:t>reference.</a:t>
            </a:r>
            <a:r>
              <a:rPr lang="en-US" dirty="0" smtClean="0"/>
              <a:t/>
            </a:r>
            <a:br>
              <a:rPr lang="en-US" dirty="0" smtClean="0"/>
            </a:b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364162"/>
          </a:xfrm>
        </p:spPr>
        <p:txBody>
          <a:bodyPr>
            <a:normAutofit/>
          </a:bodyPr>
          <a:lstStyle/>
          <a:p>
            <a:pPr lvl="0"/>
            <a:r>
              <a:rPr lang="en-US" dirty="0" smtClean="0"/>
              <a:t>When you press the </a:t>
            </a:r>
            <a:r>
              <a:rPr lang="en-US" b="1" i="1" dirty="0" smtClean="0"/>
              <a:t>___</a:t>
            </a:r>
            <a:r>
              <a:rPr lang="en-US" b="1" dirty="0" smtClean="0"/>
              <a:t> </a:t>
            </a:r>
            <a:r>
              <a:rPr lang="en-US" dirty="0" smtClean="0"/>
              <a:t>key, dollar signs are inserted in the cell address.</a:t>
            </a:r>
            <a:br>
              <a:rPr lang="en-US" dirty="0" smtClean="0"/>
            </a:b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92762"/>
          </a:xfrm>
        </p:spPr>
        <p:txBody>
          <a:bodyPr>
            <a:normAutofit/>
          </a:bodyPr>
          <a:lstStyle/>
          <a:p>
            <a:pPr lvl="0"/>
            <a:r>
              <a:rPr lang="en-US" dirty="0" smtClean="0"/>
              <a:t>You can drag the </a:t>
            </a:r>
            <a:r>
              <a:rPr lang="en-US" b="1" i="1" dirty="0" smtClean="0"/>
              <a:t>__________</a:t>
            </a:r>
            <a:r>
              <a:rPr lang="en-US" dirty="0" smtClean="0"/>
              <a:t>in </a:t>
            </a:r>
            <a:r>
              <a:rPr lang="en-US" dirty="0" smtClean="0"/>
              <a:t>a cell to copy cells or to continue a series of data based on previous cells.</a:t>
            </a:r>
            <a:br>
              <a:rPr lang="en-US" dirty="0" smtClean="0"/>
            </a:b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364162"/>
          </a:xfrm>
        </p:spPr>
        <p:txBody>
          <a:bodyPr>
            <a:normAutofit/>
          </a:bodyPr>
          <a:lstStyle/>
          <a:p>
            <a:pPr lvl="0"/>
            <a:r>
              <a:rPr lang="en-US" dirty="0" smtClean="0"/>
              <a:t>Habit 1: Be Proactive means </a:t>
            </a:r>
            <a:r>
              <a:rPr lang="en-US" b="1" i="1" u="sng" dirty="0" smtClean="0"/>
              <a:t>take responsibility for your own life</a:t>
            </a:r>
            <a:r>
              <a:rPr lang="en-US" i="1" dirty="0" smtClean="0"/>
              <a:t>.</a:t>
            </a:r>
            <a:r>
              <a:rPr lang="en-US" dirty="0" smtClean="0"/>
              <a:t/>
            </a:r>
            <a:br>
              <a:rPr lang="en-US" dirty="0" smtClean="0"/>
            </a:b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a:bodyPr>
          <a:lstStyle/>
          <a:p>
            <a:pPr lvl="0"/>
            <a:r>
              <a:rPr lang="en-US" dirty="0" smtClean="0"/>
              <a:t>Let's say you work as a cashier in a store. The customer you were trying to ring out the groceries for said that the ones you rang in were not his. What do you say proactively?  </a:t>
            </a:r>
            <a:r>
              <a:rPr lang="en-US" b="1" i="1" u="sng" dirty="0" smtClean="0"/>
              <a:t>"Just put the bar down between your order and the one behind you next time."</a:t>
            </a:r>
            <a:r>
              <a:rPr lang="en-US" dirty="0" smtClean="0"/>
              <a:t/>
            </a:r>
            <a:br>
              <a:rPr lang="en-US" dirty="0" smtClean="0"/>
            </a:b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5162"/>
          </a:xfrm>
        </p:spPr>
        <p:txBody>
          <a:bodyPr>
            <a:normAutofit/>
          </a:bodyPr>
          <a:lstStyle/>
          <a:p>
            <a:pPr lvl="0"/>
            <a:r>
              <a:rPr lang="en-US" dirty="0" smtClean="0"/>
              <a:t>Habit 2 - What does "Begin with the End in Mind" </a:t>
            </a:r>
            <a:r>
              <a:rPr lang="en-US" dirty="0" smtClean="0"/>
              <a:t>mean. It mean</a:t>
            </a:r>
            <a:r>
              <a:rPr lang="en-US" i="1" dirty="0" smtClean="0"/>
              <a:t>s: </a:t>
            </a:r>
            <a:r>
              <a:rPr lang="en-US" b="1" i="1" u="sng" dirty="0" smtClean="0"/>
              <a:t>Control your own destiny or someone else will</a:t>
            </a:r>
            <a:r>
              <a:rPr lang="en-US" b="1" i="1" dirty="0" smtClean="0"/>
              <a:t>.</a:t>
            </a:r>
            <a:r>
              <a:rPr lang="en-US" dirty="0" smtClean="0"/>
              <a:t/>
            </a:r>
            <a:br>
              <a:rPr lang="en-US" dirty="0" smtClean="0"/>
            </a:b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1362"/>
          </a:xfrm>
        </p:spPr>
        <p:txBody>
          <a:bodyPr>
            <a:normAutofit/>
          </a:bodyPr>
          <a:lstStyle/>
          <a:p>
            <a:pPr lvl="0"/>
            <a:r>
              <a:rPr lang="en-US" dirty="0" smtClean="0"/>
              <a:t>According to Habit 2, beginning without the end is mind is like... </a:t>
            </a:r>
            <a:r>
              <a:rPr lang="en-US" b="1" i="1" u="sng" dirty="0" smtClean="0"/>
              <a:t>trying to solve a jigsaw puzzle when the picture's not on the box</a:t>
            </a:r>
            <a:r>
              <a:rPr lang="en-US" b="1" i="1" dirty="0" smtClean="0"/>
              <a:t>.</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5162"/>
          </a:xfrm>
        </p:spPr>
        <p:txBody>
          <a:bodyPr>
            <a:normAutofit/>
          </a:bodyPr>
          <a:lstStyle/>
          <a:p>
            <a:pPr lvl="0"/>
            <a:r>
              <a:rPr lang="en-US" dirty="0" smtClean="0"/>
              <a:t>According to Habit 2, beginning without the end is mind is like... </a:t>
            </a:r>
            <a:r>
              <a:rPr lang="en-US" b="1" i="1" u="sng" dirty="0" smtClean="0"/>
              <a:t>trying to solve a jigsaw puzzle when the picture's not on the box</a:t>
            </a:r>
            <a:r>
              <a:rPr lang="en-US" b="1" i="1" dirty="0" smtClean="0"/>
              <a:t>.</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1362"/>
          </a:xfrm>
        </p:spPr>
        <p:txBody>
          <a:bodyPr>
            <a:normAutofit/>
          </a:bodyPr>
          <a:lstStyle/>
          <a:p>
            <a:pPr lvl="0"/>
            <a:r>
              <a:rPr lang="en-US" dirty="0" smtClean="0"/>
              <a:t>In the Third Habit chapter there's a feature </a:t>
            </a:r>
            <a:r>
              <a:rPr lang="en-US" dirty="0" smtClean="0"/>
              <a:t>called </a:t>
            </a:r>
            <a:r>
              <a:rPr lang="en-US" dirty="0" smtClean="0"/>
              <a:t>the Time Quadrants. Each corner represents four people: you would most likely want to be </a:t>
            </a:r>
            <a:r>
              <a:rPr lang="en-US" b="1" i="1" u="sng" dirty="0" smtClean="0"/>
              <a:t>The </a:t>
            </a:r>
            <a:r>
              <a:rPr lang="en-US" b="1" i="1" u="sng" dirty="0" err="1" smtClean="0"/>
              <a:t>Prioritizer</a:t>
            </a:r>
            <a:r>
              <a:rPr lang="en-US" dirty="0" smtClean="0"/>
              <a:t>.</a:t>
            </a:r>
            <a:br>
              <a:rPr lang="en-US" dirty="0" smtClean="0"/>
            </a:b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30762"/>
          </a:xfrm>
        </p:spPr>
        <p:txBody>
          <a:bodyPr/>
          <a:lstStyle/>
          <a:p>
            <a:r>
              <a:rPr lang="en-US" dirty="0"/>
              <a:t>Processing tasks occur on </a:t>
            </a:r>
            <a:r>
              <a:rPr lang="en-US" dirty="0" smtClean="0"/>
              <a:t>the _______________________ </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68962"/>
          </a:xfrm>
        </p:spPr>
        <p:txBody>
          <a:bodyPr>
            <a:normAutofit/>
          </a:bodyPr>
          <a:lstStyle/>
          <a:p>
            <a:pPr lvl="0"/>
            <a:r>
              <a:rPr lang="en-US" dirty="0" smtClean="0"/>
              <a:t>From Habit 5 - Seek First to Understand – if you are listening, but you ignore the body language, tone, and feeling of what is being said, you are </a:t>
            </a:r>
            <a:r>
              <a:rPr lang="en-US" b="1" i="1" u="sng" dirty="0" smtClean="0"/>
              <a:t>Word Listening</a:t>
            </a:r>
            <a:r>
              <a:rPr lang="en-US" dirty="0" smtClean="0"/>
              <a:t>.</a:t>
            </a:r>
            <a:br>
              <a:rPr lang="en-US" dirty="0" smtClean="0"/>
            </a:b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92762"/>
          </a:xfrm>
        </p:spPr>
        <p:txBody>
          <a:bodyPr>
            <a:normAutofit/>
          </a:bodyPr>
          <a:lstStyle/>
          <a:p>
            <a:pPr lvl="0"/>
            <a:r>
              <a:rPr lang="en-US" dirty="0" smtClean="0"/>
              <a:t>From Habit 5 - Seek First to Understand - When someone is talking to us, but we ignore them because our mind is wandering, we are </a:t>
            </a:r>
            <a:r>
              <a:rPr lang="en-US" b="1" i="1" u="sng" dirty="0" smtClean="0"/>
              <a:t>Spacing Out</a:t>
            </a:r>
            <a:r>
              <a:rPr lang="en-US" i="1" dirty="0" smtClean="0"/>
              <a:t>.</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normAutofit/>
          </a:bodyPr>
          <a:lstStyle/>
          <a:p>
            <a:pPr lvl="0"/>
            <a:r>
              <a:rPr lang="en-US" dirty="0" smtClean="0"/>
              <a:t>Using information from Habit 4 - Think Win-Win, match the relationship attitude to the term associated with </a:t>
            </a:r>
            <a:r>
              <a:rPr lang="en-US" dirty="0" smtClean="0"/>
              <a:t>it:</a:t>
            </a:r>
            <a:r>
              <a:rPr lang="en-US" dirty="0" smtClean="0"/>
              <a:t/>
            </a:r>
            <a:br>
              <a:rPr lang="en-US" dirty="0" smtClean="0"/>
            </a:br>
            <a:r>
              <a:rPr lang="en-US" b="1" i="1" u="sng" dirty="0" smtClean="0"/>
              <a:t>Win-lose – totem pole</a:t>
            </a:r>
            <a:r>
              <a:rPr lang="en-US" u="sng" dirty="0" smtClean="0"/>
              <a:t/>
            </a:r>
            <a:br>
              <a:rPr lang="en-US" u="sng" dirty="0" smtClean="0"/>
            </a:br>
            <a:r>
              <a:rPr lang="en-US" b="1" i="1" u="sng" dirty="0" smtClean="0"/>
              <a:t>Lose-win – door mat</a:t>
            </a:r>
            <a:r>
              <a:rPr lang="en-US" u="sng" dirty="0" smtClean="0"/>
              <a:t/>
            </a:r>
            <a:br>
              <a:rPr lang="en-US" u="sng" dirty="0" smtClean="0"/>
            </a:br>
            <a:r>
              <a:rPr lang="en-US" b="1" i="1" u="sng" dirty="0" smtClean="0"/>
              <a:t>Lose-lose – downward spiral</a:t>
            </a:r>
            <a:r>
              <a:rPr lang="en-US" u="sng" dirty="0" smtClean="0"/>
              <a:t/>
            </a:r>
            <a:br>
              <a:rPr lang="en-US" u="sng" dirty="0" smtClean="0"/>
            </a:br>
            <a:r>
              <a:rPr lang="en-US" b="1" i="1" u="sng" dirty="0" smtClean="0"/>
              <a:t>Win-win – All-you-can-eat buffet</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068762"/>
          </a:xfrm>
        </p:spPr>
        <p:txBody>
          <a:bodyPr/>
          <a:lstStyle/>
          <a:p>
            <a:pPr algn="l"/>
            <a:r>
              <a:rPr lang="en-US" dirty="0"/>
              <a:t>Another name for the CPU is </a:t>
            </a:r>
            <a:r>
              <a:rPr lang="en-US" dirty="0" smtClean="0"/>
              <a:t>the</a:t>
            </a:r>
            <a:br>
              <a:rPr lang="en-US" dirty="0" smtClean="0"/>
            </a:br>
            <a:r>
              <a:rPr lang="en-US" dirty="0" smtClean="0"/>
              <a:t>___________________.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449762"/>
          </a:xfrm>
        </p:spPr>
        <p:txBody>
          <a:bodyPr>
            <a:normAutofit/>
          </a:bodyPr>
          <a:lstStyle/>
          <a:p>
            <a:r>
              <a:rPr lang="en-US" dirty="0"/>
              <a:t>A mouse, keyboard and touchpad </a:t>
            </a:r>
            <a:r>
              <a:rPr lang="en-US" dirty="0" smtClean="0"/>
              <a:t>are all ________devices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44962"/>
          </a:xfrm>
        </p:spPr>
        <p:txBody>
          <a:bodyPr>
            <a:normAutofit/>
          </a:bodyPr>
          <a:lstStyle/>
          <a:p>
            <a:r>
              <a:rPr lang="en-US" dirty="0"/>
              <a:t>A </a:t>
            </a:r>
            <a:r>
              <a:rPr lang="en-US" b="1" i="1" dirty="0" smtClean="0"/>
              <a:t>_____________</a:t>
            </a:r>
            <a:r>
              <a:rPr lang="en-US" b="1" dirty="0" smtClean="0"/>
              <a:t> </a:t>
            </a:r>
            <a:r>
              <a:rPr lang="en-US" dirty="0"/>
              <a:t>is an example of an output device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211762"/>
          </a:xfrm>
        </p:spPr>
        <p:txBody>
          <a:bodyPr>
            <a:normAutofit/>
          </a:bodyPr>
          <a:lstStyle/>
          <a:p>
            <a:pPr lvl="0"/>
            <a:r>
              <a:rPr lang="en-US" dirty="0"/>
              <a:t>A hard copy of a file you created on your computer would be </a:t>
            </a:r>
            <a:r>
              <a:rPr lang="en-US" b="1" i="1" u="sng" dirty="0" smtClean="0"/>
              <a:t>printed on paper.</a:t>
            </a:r>
            <a:r>
              <a:rPr lang="en-US" b="1" i="1" u="sng" dirty="0"/>
              <a:t/>
            </a:r>
            <a:br>
              <a:rPr lang="en-US" b="1" i="1" u="sng" dirty="0"/>
            </a:br>
            <a:endParaRPr lang="en-US" b="1" i="1" u="sng"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44</TotalTime>
  <Words>950</Words>
  <Application>Microsoft Office PowerPoint</Application>
  <PresentationFormat>On-screen Show (4:3)</PresentationFormat>
  <Paragraphs>54</Paragraphs>
  <Slides>52</Slides>
  <Notes>0</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Paper</vt:lpstr>
      <vt:lpstr>Computer Applications 1</vt:lpstr>
      <vt:lpstr>A ______ is a personal computer </vt:lpstr>
      <vt:lpstr>The physical components of a computer is named the _______ </vt:lpstr>
      <vt:lpstr>______________are additional components the computer needs to accomplish input, output and storage functions. </vt:lpstr>
      <vt:lpstr>Processing tasks occur on the _______________________ </vt:lpstr>
      <vt:lpstr>Another name for the CPU is the ___________________. </vt:lpstr>
      <vt:lpstr>A mouse, keyboard and touchpad are all ________devices </vt:lpstr>
      <vt:lpstr>A _____________ is an example of an output device</vt:lpstr>
      <vt:lpstr>A hard copy of a file you created on your computer would be printed on paper. </vt:lpstr>
      <vt:lpstr>The non-physical components of a computer system, including the programs, are called ___________</vt:lpstr>
      <vt:lpstr>Identify the picture of the Print Preview icon (Office Button&gt;Print&gt;Print Preview) </vt:lpstr>
      <vt:lpstr>Recognize screen prints of Word, Excel and PowerPoint application software screens</vt:lpstr>
      <vt:lpstr>Identify the picture of the Undo icon (Quick Access toolbar)</vt:lpstr>
      <vt:lpstr>Identify the picture of the Columns icon (Page Layout tab, Page Setup group)</vt:lpstr>
      <vt:lpstr>Identify the Show/Hide paragraph icon (Home tab, Paragraph group) </vt:lpstr>
      <vt:lpstr>Identify the picture of the icon for Text Wrapping (Page Layout tab, Arrange group) </vt:lpstr>
      <vt:lpstr>Identify the picture of the icon to Insert ClipArt (Insert tab, Illustrations group) </vt:lpstr>
      <vt:lpstr>Identify the picture of the icon for Outside Borders (Home tab, Paragraph group, drop down arrow for Bottom border) </vt:lpstr>
      <vt:lpstr>Identify the picture of the icon for Font Color (Home tab, Font group) </vt:lpstr>
      <vt:lpstr>When I want to find the smallest number in a row or column, I would choose _____ </vt:lpstr>
      <vt:lpstr>The _________ button can be used to automatically add up a column or row of numbers. </vt:lpstr>
      <vt:lpstr>Name the cell address (column and row) of a cell in an Excel worksheet </vt:lpstr>
      <vt:lpstr>_______________adds the cells together (in a row or column) and divides them by the total number of cells. </vt:lpstr>
      <vt:lpstr>The "fill down" and "fill right" commands in an Excel Spreadsheet ____________________________. </vt:lpstr>
      <vt:lpstr>Identify the following items in an Excel worksheet: Row Heading, Active Cell, Name Box, Formula Bar, Column Heading </vt:lpstr>
      <vt:lpstr>I want to add cells value from C5 to C70, and show output of this addition in cell A3.  I should write in cell A3:  ______________. </vt:lpstr>
      <vt:lpstr>The __ sign in Excel represents the action of multiplication. </vt:lpstr>
      <vt:lpstr>Suppose that the value in B3 is equal to 12 and the value of C3 is 3.  Which of the following formulas would display the value of 3?  The formula =B3/(C3+1) would display the value of 3. </vt:lpstr>
      <vt:lpstr>Suppose that the value in B3 is equal to 3 and value in C3 is 4.  Which of the following formulas would display the value of 24?  The formula =B3*(C3+4) would display the value of 24.</vt:lpstr>
      <vt:lpstr>Double-clicking the column line to the right of a column activates the _________ feature for the column. </vt:lpstr>
      <vt:lpstr>$5,555.55 is an example of the accounting number format. </vt:lpstr>
      <vt:lpstr>A series of number signs (#####) appearing in a cell indicates that the data is wider than the column. True </vt:lpstr>
      <vt:lpstr>The Merge and Center button will combine several cells into one cell and place the text in the middle of the merged cell.  True</vt:lpstr>
      <vt:lpstr>You use formulas in Excel to perform calculations such as adding, multiplying, and averaging. True</vt:lpstr>
      <vt:lpstr>The Comma Style format includes a dollar sign. False</vt:lpstr>
      <vt:lpstr>In Excel, the electronic spreadsheet you work in is called a __________.</vt:lpstr>
      <vt:lpstr>All Excel formulas begin with __________.</vt:lpstr>
      <vt:lpstr>Press __________to quickly jump to the first cell in a worksheet. </vt:lpstr>
      <vt:lpstr>Possible paper orientations for printing a worksheet are landscape and _________.</vt:lpstr>
      <vt:lpstr>The Excel operator for division is __.</vt:lpstr>
      <vt:lpstr>The ____sign is the sign you use to create an absolute cell reference. </vt:lpstr>
      <vt:lpstr>When you press the ___ key, dollar signs are inserted in the cell address. </vt:lpstr>
      <vt:lpstr>You can drag the __________in a cell to copy cells or to continue a series of data based on previous cells. </vt:lpstr>
      <vt:lpstr>Habit 1: Be Proactive means take responsibility for your own life. </vt:lpstr>
      <vt:lpstr>Let's say you work as a cashier in a store. The customer you were trying to ring out the groceries for said that the ones you rang in were not his. What do you say proactively?  "Just put the bar down between your order and the one behind you next time." </vt:lpstr>
      <vt:lpstr>Habit 2 - What does "Begin with the End in Mind" mean. It means: Control your own destiny or someone else will. </vt:lpstr>
      <vt:lpstr>According to Habit 2, beginning without the end is mind is like... trying to solve a jigsaw puzzle when the picture's not on the box. </vt:lpstr>
      <vt:lpstr>According to Habit 2, beginning without the end is mind is like... trying to solve a jigsaw puzzle when the picture's not on the box. </vt:lpstr>
      <vt:lpstr>In the Third Habit chapter there's a feature called the Time Quadrants. Each corner represents four people: you would most likely want to be The Prioritizer. </vt:lpstr>
      <vt:lpstr>From Habit 5 - Seek First to Understand – if you are listening, but you ignore the body language, tone, and feeling of what is being said, you are Word Listening. </vt:lpstr>
      <vt:lpstr>From Habit 5 - Seek First to Understand - When someone is talking to us, but we ignore them because our mind is wandering, we are Spacing Out. </vt:lpstr>
      <vt:lpstr>Using information from Habit 4 - Think Win-Win, match the relationship attitude to the term associated with it: Win-lose – totem pole Lose-win – door mat Lose-lose – downward spiral Win-win – All-you-can-eat buffet </vt:lpstr>
    </vt:vector>
  </TitlesOfParts>
  <Company>NHBOE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Applications 1</dc:title>
  <dc:creator>NHBOE</dc:creator>
  <cp:lastModifiedBy>NHBOE</cp:lastModifiedBy>
  <cp:revision>5</cp:revision>
  <dcterms:created xsi:type="dcterms:W3CDTF">2013-05-31T18:48:27Z</dcterms:created>
  <dcterms:modified xsi:type="dcterms:W3CDTF">2013-06-04T19:23:42Z</dcterms:modified>
</cp:coreProperties>
</file>